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0" r:id="rId3"/>
    <p:sldId id="257" r:id="rId4"/>
    <p:sldId id="258" r:id="rId5"/>
    <p:sldId id="261" r:id="rId6"/>
    <p:sldId id="263" r:id="rId7"/>
    <p:sldId id="262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0A99"/>
    <a:srgbClr val="B39DDB"/>
    <a:srgbClr val="FF6E6E"/>
    <a:srgbClr val="9BBB59"/>
    <a:srgbClr val="E76E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945" autoAdjust="0"/>
  </p:normalViewPr>
  <p:slideViewPr>
    <p:cSldViewPr snapToGrid="0">
      <p:cViewPr varScale="1">
        <p:scale>
          <a:sx n="87" d="100"/>
          <a:sy n="87" d="100"/>
        </p:scale>
        <p:origin x="909" y="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30.png>
</file>

<file path=ppt/media/image31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F3083-E14F-47AB-A2A1-E87B9FE76F77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7C50F-FEB5-48E1-B95D-0C75563F68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341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7C50F-FEB5-48E1-B95D-0C75563F68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11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7C50F-FEB5-48E1-B95D-0C75563F68C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3545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5E88F-5F80-56B8-F383-EAC364D36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13A0C4-8E6E-DE2E-DC5E-6C9D44BE535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2FE76A-4C46-E99E-7580-1C84065DEB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6F514-D33F-D50A-1FCB-75E91F97AD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7C50F-FEB5-48E1-B95D-0C75563F68C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07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24300-EBE2-7154-1176-07BC6CB599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FC31D-6BC2-7102-66C8-7434276766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83B1-7B26-4BBB-21FE-194F97D35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AE793-126A-7AAF-6BAB-98EFDD9C7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F10C6-87CE-D6A6-6FD9-94E0444F9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67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CD17E-C73B-E7BF-92ED-4C4D9143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98EAD-A492-184C-E431-C4792A6D2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C1C2E-7154-4ACB-B46A-07D059447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87455-8C02-DADD-45E3-155A1D9B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05F6E-9ECC-D4C0-F98B-90C80A296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56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2D9CC0-C2F9-D81D-84DB-328F9A1A8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8DB91-F3F6-F968-6C59-0AAA46AC9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79DF8-4886-5C62-0E7A-9F28ADB29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B6C8A-E564-7114-3033-3851F2498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9EAA2-B5F2-59F5-9876-7163FB531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53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8A6AF-BB0C-4E66-1F45-C13F18F46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317CB-7AB6-7357-345C-16FBE174D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8ECF9E-8272-8242-E056-4BCC8F138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4C3BC-54F7-387D-AE0F-E5448D7C3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18233-2B5A-D7B7-CC8E-1887D15E3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23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62EEC-3310-AEA7-5625-0E9136390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619BB-73AB-E317-E0A5-1509484F6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C381D-6FCB-7CCC-6B42-42E0F8347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2343D-8CDD-E350-4D74-E815128D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4B8DA-34A3-4BB0-7F92-C156A2342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93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ECC6-F425-1FD6-C252-F6C54DF02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7B98B-93EB-43B7-97F8-6A4F55B87C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161F5-5399-FDDA-0FD6-76FC8ABEBD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B25D4-81B8-4FD6-2B3E-FDF97A24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6B2F94-85AD-094D-BE3E-AF99F211C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0ACBD-9253-3BD5-CF63-0DD55C1D1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53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4F63B-55ED-7EB3-8C0D-2BC3AD6A0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ECD09-30B8-96F9-96D0-986870CFA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1BC7CE-0461-2AA4-280E-907DC405BA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04940E-FB79-90C4-51D0-7E5B50C01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024E53-6997-59A1-28C2-B4A69779F7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BD0173-5FD6-8BFB-EDB6-6E8ED24C4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F34984-5FA7-3DB1-0AC1-985A712A0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95E370-452F-29F7-32AC-B714D4990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8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834A1-84F7-499C-E971-8B9BECCF9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F854F7-715C-C7AB-2263-3EEB3B38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91ADB7-DC76-A3E6-152D-6292DABD0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3A6EFA-427D-5D0D-2FE5-CCC892856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48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DA2B7B-9A49-D5CD-C252-8CCFE02C7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9B4571-D1B8-DD34-F6E0-F70EEFE6B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3E74E5-4B3F-6EDE-FCEC-F7DA543E9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553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86452-7C2C-0B91-BC9D-2FC6CF0A4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47013-0E0C-0254-FA41-01FFD4C50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2461E-C1CE-413A-2912-A53362579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7339A-7189-D5BC-C8FC-106EDB825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5C480-8EEF-26BC-5359-260A59EC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9E71D-7E29-0CB1-AEB9-0E1D1710C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731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AEB6-A4BC-AC13-3436-13CD5534A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83E1F8-9E62-40BD-F7F9-B228680A07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0D97-CCCA-C948-FF59-554F3DCD0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C029EE-7BD9-FB6A-B950-0363B2AA0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B3B39-F8C0-C0E0-F676-7F18A0539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CD63C-FE76-5853-9E6E-94F5BD38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706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D5D583-EC37-5B3C-88EA-3F0668FD7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A54DB2-642E-67A0-221D-2D79B896D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B6A31-9365-006C-FB0C-652836429A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D61F33-6031-42AE-A75C-D67035444100}" type="datetimeFigureOut">
              <a:rPr lang="en-US" smtClean="0"/>
              <a:t>2/23/2025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A8529-8EA3-9E2C-BB25-80D4F3B317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FC99D-4880-CB35-36BA-310559700E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80D1AB-2ADD-4690-9973-BC1CCD4EE6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52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31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4132B-BC8E-7151-0EDB-625AA3FF4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96494"/>
            <a:ext cx="12192000" cy="4135437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9BBB59"/>
                </a:solidFill>
                <a:latin typeface="Ravie" panose="04040805050809020602" pitchFamily="82" charset="0"/>
                <a:cs typeface="Miriam Fixed" panose="020F0502020204030204" pitchFamily="49" charset="-79"/>
              </a:rPr>
              <a:t>Comfy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chemeClr val="bg1"/>
                </a:solidFill>
                <a:effectLst>
                  <a:glow rad="127000">
                    <a:srgbClr val="E76E09"/>
                  </a:glow>
                </a:effectLst>
                <a:latin typeface="Ravie" panose="04040805050809020602" pitchFamily="82" charset="0"/>
              </a:rPr>
              <a:t>Week</a:t>
            </a:r>
            <a:r>
              <a:rPr lang="en-US" sz="8000" dirty="0">
                <a:latin typeface="Ravie" panose="04040805050809020602" pitchFamily="82" charset="0"/>
              </a:rPr>
              <a:t> </a:t>
            </a:r>
            <a:r>
              <a:rPr lang="en-US" sz="8000" dirty="0">
                <a:solidFill>
                  <a:srgbClr val="700A99"/>
                </a:solidFill>
                <a:latin typeface="Ravie" panose="04040805050809020602" pitchFamily="82" charset="0"/>
              </a:rPr>
              <a:t>!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8700FC0A-A579-21BB-736A-FE7B3158B0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08865"/>
            <a:ext cx="9144000" cy="2523067"/>
          </a:xfrm>
        </p:spPr>
        <p:txBody>
          <a:bodyPr>
            <a:normAutofit/>
          </a:bodyPr>
          <a:lstStyle/>
          <a:p>
            <a:r>
              <a:rPr lang="fr-FR" sz="440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Ravie" panose="04040805050809020602" pitchFamily="82" charset="0"/>
              </a:rPr>
              <a:t>Présente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Ravie" panose="04040805050809020602" pitchFamily="82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63D0024-6BA0-2CA8-6BC8-ED5A6DC7A5D6}"/>
              </a:ext>
            </a:extLst>
          </p:cNvPr>
          <p:cNvGrpSpPr/>
          <p:nvPr/>
        </p:nvGrpSpPr>
        <p:grpSpPr>
          <a:xfrm>
            <a:off x="2329066" y="1153733"/>
            <a:ext cx="7687118" cy="1411668"/>
            <a:chOff x="5607755" y="685028"/>
            <a:chExt cx="4261556" cy="782595"/>
          </a:xfrm>
        </p:grpSpPr>
        <p:pic>
          <p:nvPicPr>
            <p:cNvPr id="6" name="Picture 5" descr="A close up of a sign&#10;&#10;AI-generated content may be incorrect.">
              <a:extLst>
                <a:ext uri="{FF2B5EF4-FFF2-40B4-BE49-F238E27FC236}">
                  <a16:creationId xmlns:a16="http://schemas.microsoft.com/office/drawing/2014/main" id="{67DF8044-35C3-CD15-FF37-B5ACBE1591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046"/>
            <a:stretch/>
          </p:blipFill>
          <p:spPr>
            <a:xfrm>
              <a:off x="7476067" y="685028"/>
              <a:ext cx="2393244" cy="782595"/>
            </a:xfrm>
            <a:prstGeom prst="rect">
              <a:avLst/>
            </a:prstGeom>
          </p:spPr>
        </p:pic>
        <p:pic>
          <p:nvPicPr>
            <p:cNvPr id="9" name="Picture 8" descr="A close up of a sign&#10;&#10;AI-generated content may be incorrect.">
              <a:extLst>
                <a:ext uri="{FF2B5EF4-FFF2-40B4-BE49-F238E27FC236}">
                  <a16:creationId xmlns:a16="http://schemas.microsoft.com/office/drawing/2014/main" id="{3AAD4619-34D1-B642-8B65-BD557F781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39" b="54221"/>
            <a:stretch/>
          </p:blipFill>
          <p:spPr>
            <a:xfrm>
              <a:off x="5607755" y="755584"/>
              <a:ext cx="2119489" cy="65193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4911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22F6DD-0D86-6ABA-66CA-49B05C946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</a:t>
            </a:r>
            <a:r>
              <a:rPr lang="en-US" dirty="0"/>
              <a:t>ariational </a:t>
            </a:r>
            <a:r>
              <a:rPr lang="en-US" b="1" dirty="0"/>
              <a:t>A</a:t>
            </a:r>
            <a:r>
              <a:rPr lang="en-US" dirty="0"/>
              <a:t>uto </a:t>
            </a:r>
            <a:r>
              <a:rPr lang="en-US" b="1" dirty="0"/>
              <a:t>E</a:t>
            </a:r>
            <a:r>
              <a:rPr lang="en-US" dirty="0"/>
              <a:t>ncoder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70A1464-8DEF-29CE-F650-7B165CAF95DA}"/>
              </a:ext>
            </a:extLst>
          </p:cNvPr>
          <p:cNvGrpSpPr/>
          <p:nvPr/>
        </p:nvGrpSpPr>
        <p:grpSpPr>
          <a:xfrm>
            <a:off x="5572125" y="3245677"/>
            <a:ext cx="6296026" cy="2155301"/>
            <a:chOff x="561975" y="3380581"/>
            <a:chExt cx="5648325" cy="193357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2932A12-A518-1632-4649-2CC92A290EC6}"/>
                </a:ext>
              </a:extLst>
            </p:cNvPr>
            <p:cNvGrpSpPr/>
            <p:nvPr/>
          </p:nvGrpSpPr>
          <p:grpSpPr>
            <a:xfrm>
              <a:off x="1949560" y="3380581"/>
              <a:ext cx="2873154" cy="1933575"/>
              <a:chOff x="1949560" y="3380581"/>
              <a:chExt cx="2873154" cy="1933575"/>
            </a:xfrm>
          </p:grpSpPr>
          <p:pic>
            <p:nvPicPr>
              <p:cNvPr id="5" name="Content Placeholder 10">
                <a:extLst>
                  <a:ext uri="{FF2B5EF4-FFF2-40B4-BE49-F238E27FC236}">
                    <a16:creationId xmlns:a16="http://schemas.microsoft.com/office/drawing/2014/main" id="{1697C362-6F30-3E91-6502-6FC455D697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45330" t="33397" r="44647" b="38105"/>
              <a:stretch/>
            </p:blipFill>
            <p:spPr>
              <a:xfrm>
                <a:off x="2784438" y="3544442"/>
                <a:ext cx="1203398" cy="1605854"/>
              </a:xfrm>
              <a:prstGeom prst="rect">
                <a:avLst/>
              </a:prstGeom>
            </p:spPr>
          </p:pic>
          <p:sp>
            <p:nvSpPr>
              <p:cNvPr id="7" name="Trapezium 6">
                <a:extLst>
                  <a:ext uri="{FF2B5EF4-FFF2-40B4-BE49-F238E27FC236}">
                    <a16:creationId xmlns:a16="http://schemas.microsoft.com/office/drawing/2014/main" id="{A9F9524B-25F6-0989-650A-394C0BD57C60}"/>
                  </a:ext>
                </a:extLst>
              </p:cNvPr>
              <p:cNvSpPr/>
              <p:nvPr/>
            </p:nvSpPr>
            <p:spPr>
              <a:xfrm rot="5400000">
                <a:off x="1401756" y="3928385"/>
                <a:ext cx="1933575" cy="837968"/>
              </a:xfrm>
              <a:prstGeom prst="trapezoid">
                <a:avLst/>
              </a:prstGeom>
              <a:solidFill>
                <a:srgbClr val="FF6E6E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(encode)</a:t>
                </a:r>
              </a:p>
            </p:txBody>
          </p:sp>
          <p:sp>
            <p:nvSpPr>
              <p:cNvPr id="9" name="Trapezium 8">
                <a:extLst>
                  <a:ext uri="{FF2B5EF4-FFF2-40B4-BE49-F238E27FC236}">
                    <a16:creationId xmlns:a16="http://schemas.microsoft.com/office/drawing/2014/main" id="{99D7AA0C-82D0-A677-7B30-0C4090122344}"/>
                  </a:ext>
                </a:extLst>
              </p:cNvPr>
              <p:cNvSpPr/>
              <p:nvPr/>
            </p:nvSpPr>
            <p:spPr>
              <a:xfrm rot="16200000">
                <a:off x="3436942" y="3928385"/>
                <a:ext cx="1933575" cy="837968"/>
              </a:xfrm>
              <a:prstGeom prst="trapezoid">
                <a:avLst/>
              </a:prstGeom>
              <a:solidFill>
                <a:srgbClr val="FF6E6E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(decode)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F20134E-B551-9F87-11FB-BF89C23389EF}"/>
                </a:ext>
              </a:extLst>
            </p:cNvPr>
            <p:cNvSpPr/>
            <p:nvPr/>
          </p:nvSpPr>
          <p:spPr>
            <a:xfrm>
              <a:off x="561975" y="3771107"/>
              <a:ext cx="1152525" cy="1152525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Input image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D926E9E-B866-6734-8560-E7CCB4200503}"/>
                </a:ext>
              </a:extLst>
            </p:cNvPr>
            <p:cNvSpPr/>
            <p:nvPr/>
          </p:nvSpPr>
          <p:spPr>
            <a:xfrm>
              <a:off x="5057775" y="3771107"/>
              <a:ext cx="1152525" cy="1152525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 image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D2744B5-FF3C-4327-00B4-AC328DC60F67}"/>
              </a:ext>
            </a:extLst>
          </p:cNvPr>
          <p:cNvGrpSpPr/>
          <p:nvPr/>
        </p:nvGrpSpPr>
        <p:grpSpPr>
          <a:xfrm>
            <a:off x="323849" y="3114220"/>
            <a:ext cx="4365922" cy="2418217"/>
            <a:chOff x="759229" y="3288841"/>
            <a:chExt cx="3916780" cy="2169444"/>
          </a:xfrm>
        </p:grpSpPr>
        <p:pic>
          <p:nvPicPr>
            <p:cNvPr id="6" name="Content Placeholder 8">
              <a:extLst>
                <a:ext uri="{FF2B5EF4-FFF2-40B4-BE49-F238E27FC236}">
                  <a16:creationId xmlns:a16="http://schemas.microsoft.com/office/drawing/2014/main" id="{A1C7E974-5A55-CECE-2404-CC271F3C4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35928" t="5776" r="40009" b="10436"/>
            <a:stretch/>
          </p:blipFill>
          <p:spPr>
            <a:xfrm>
              <a:off x="2053863" y="3288841"/>
              <a:ext cx="1327512" cy="2169444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2B83DCF-0FE6-FFB1-2C18-59A590AE16D7}"/>
                </a:ext>
              </a:extLst>
            </p:cNvPr>
            <p:cNvSpPr/>
            <p:nvPr/>
          </p:nvSpPr>
          <p:spPr>
            <a:xfrm>
              <a:off x="759229" y="3797301"/>
              <a:ext cx="1152525" cy="1152525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Input image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E9CF9C0-AC79-535A-52F3-6ACBCBA9EE25}"/>
                </a:ext>
              </a:extLst>
            </p:cNvPr>
            <p:cNvSpPr/>
            <p:nvPr/>
          </p:nvSpPr>
          <p:spPr>
            <a:xfrm>
              <a:off x="3523484" y="3797301"/>
              <a:ext cx="1152525" cy="1152525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Output image</a:t>
              </a: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D3EC89-195D-AA16-EE1A-1E0DE66E6973}"/>
              </a:ext>
            </a:extLst>
          </p:cNvPr>
          <p:cNvCxnSpPr>
            <a:cxnSpLocks/>
          </p:cNvCxnSpPr>
          <p:nvPr/>
        </p:nvCxnSpPr>
        <p:spPr>
          <a:xfrm>
            <a:off x="5129998" y="1990725"/>
            <a:ext cx="61913" cy="486727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ACE0AEB-428E-2085-26C4-03583F00A350}"/>
              </a:ext>
            </a:extLst>
          </p:cNvPr>
          <p:cNvSpPr txBox="1"/>
          <p:nvPr/>
        </p:nvSpPr>
        <p:spPr>
          <a:xfrm>
            <a:off x="1339213" y="5743576"/>
            <a:ext cx="2335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Image-space network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C6A969C-444B-C759-1F02-FAFAB4D44928}"/>
              </a:ext>
            </a:extLst>
          </p:cNvPr>
          <p:cNvSpPr txBox="1"/>
          <p:nvPr/>
        </p:nvSpPr>
        <p:spPr>
          <a:xfrm>
            <a:off x="7543275" y="5743576"/>
            <a:ext cx="2353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Latent-space network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C9A9459-3ED1-98DA-A7AB-733A073E9245}"/>
              </a:ext>
            </a:extLst>
          </p:cNvPr>
          <p:cNvCxnSpPr>
            <a:cxnSpLocks/>
          </p:cNvCxnSpPr>
          <p:nvPr/>
        </p:nvCxnSpPr>
        <p:spPr>
          <a:xfrm flipV="1">
            <a:off x="2506808" y="5532437"/>
            <a:ext cx="0" cy="21113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D7F8047-C0F5-E566-5E25-0DD6AC653E91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8720135" y="5176838"/>
            <a:ext cx="1" cy="56673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34C3806-5CBB-742C-1E33-427BCCE0B552}"/>
              </a:ext>
            </a:extLst>
          </p:cNvPr>
          <p:cNvSpPr txBox="1"/>
          <p:nvPr/>
        </p:nvSpPr>
        <p:spPr>
          <a:xfrm>
            <a:off x="8422104" y="2689664"/>
            <a:ext cx="596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VAE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BE75708-9413-3C70-CF13-3759253B8599}"/>
              </a:ext>
            </a:extLst>
          </p:cNvPr>
          <p:cNvCxnSpPr>
            <a:cxnSpLocks/>
            <a:stCxn id="32" idx="3"/>
            <a:endCxn id="9" idx="3"/>
          </p:cNvCxnSpPr>
          <p:nvPr/>
        </p:nvCxnSpPr>
        <p:spPr>
          <a:xfrm>
            <a:off x="9018165" y="2874330"/>
            <a:ext cx="836254" cy="48810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AB7BEBB-48B8-10E4-39F4-056A4CEA8389}"/>
              </a:ext>
            </a:extLst>
          </p:cNvPr>
          <p:cNvCxnSpPr>
            <a:cxnSpLocks/>
            <a:stCxn id="32" idx="1"/>
            <a:endCxn id="7" idx="1"/>
          </p:cNvCxnSpPr>
          <p:nvPr/>
        </p:nvCxnSpPr>
        <p:spPr>
          <a:xfrm flipH="1">
            <a:off x="7585854" y="2874330"/>
            <a:ext cx="836250" cy="488105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488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5517D-7DAD-880E-49C5-3F5497624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E44B78-E01C-EEC8-6375-BC3CC78C2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</a:t>
            </a:r>
            <a:r>
              <a:rPr lang="en-US" dirty="0"/>
              <a:t>ariational </a:t>
            </a:r>
            <a:r>
              <a:rPr lang="en-US" b="1" dirty="0"/>
              <a:t>A</a:t>
            </a:r>
            <a:r>
              <a:rPr lang="en-US" dirty="0"/>
              <a:t>uto </a:t>
            </a:r>
            <a:r>
              <a:rPr lang="en-US" b="1" dirty="0"/>
              <a:t>E</a:t>
            </a:r>
            <a:r>
              <a:rPr lang="en-US" dirty="0"/>
              <a:t>ncoder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493C5A3-46FE-EC36-B022-18E28E299FE4}"/>
              </a:ext>
            </a:extLst>
          </p:cNvPr>
          <p:cNvCxnSpPr>
            <a:cxnSpLocks/>
          </p:cNvCxnSpPr>
          <p:nvPr/>
        </p:nvCxnSpPr>
        <p:spPr>
          <a:xfrm>
            <a:off x="5129998" y="1990725"/>
            <a:ext cx="61913" cy="486727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5C0FD0D-F192-B617-DBEF-718146C7BEF5}"/>
              </a:ext>
            </a:extLst>
          </p:cNvPr>
          <p:cNvSpPr txBox="1"/>
          <p:nvPr/>
        </p:nvSpPr>
        <p:spPr>
          <a:xfrm>
            <a:off x="1405505" y="5743576"/>
            <a:ext cx="2335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Image-space network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54412AE-C50D-F0D3-EF64-5032EB0076FC}"/>
              </a:ext>
            </a:extLst>
          </p:cNvPr>
          <p:cNvSpPr txBox="1"/>
          <p:nvPr/>
        </p:nvSpPr>
        <p:spPr>
          <a:xfrm>
            <a:off x="7503902" y="5743576"/>
            <a:ext cx="2353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Latent-space network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4D2FB38-FC89-12A9-BFCB-A4FE81EC6086}"/>
              </a:ext>
            </a:extLst>
          </p:cNvPr>
          <p:cNvCxnSpPr>
            <a:cxnSpLocks/>
          </p:cNvCxnSpPr>
          <p:nvPr/>
        </p:nvCxnSpPr>
        <p:spPr>
          <a:xfrm flipV="1">
            <a:off x="2573100" y="4982283"/>
            <a:ext cx="0" cy="76129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7515BE-1493-8BD1-DEB8-BCCA07BFD14A}"/>
              </a:ext>
            </a:extLst>
          </p:cNvPr>
          <p:cNvCxnSpPr>
            <a:cxnSpLocks/>
          </p:cNvCxnSpPr>
          <p:nvPr/>
        </p:nvCxnSpPr>
        <p:spPr>
          <a:xfrm flipV="1">
            <a:off x="8680762" y="4926996"/>
            <a:ext cx="0" cy="81658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904178D-A7D1-A0AA-B6B4-6147F868707D}"/>
              </a:ext>
            </a:extLst>
          </p:cNvPr>
          <p:cNvGrpSpPr/>
          <p:nvPr/>
        </p:nvGrpSpPr>
        <p:grpSpPr>
          <a:xfrm>
            <a:off x="65523" y="3866441"/>
            <a:ext cx="5015155" cy="1115842"/>
            <a:chOff x="67088" y="3765407"/>
            <a:chExt cx="5015155" cy="111584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74601E7-67F7-F52A-A651-811CA533CD00}"/>
                </a:ext>
              </a:extLst>
            </p:cNvPr>
            <p:cNvSpPr/>
            <p:nvPr/>
          </p:nvSpPr>
          <p:spPr>
            <a:xfrm>
              <a:off x="67088" y="3962808"/>
              <a:ext cx="721042" cy="721044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Input image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61F65A-64DD-6D06-E122-5BED6962E1E6}"/>
                </a:ext>
              </a:extLst>
            </p:cNvPr>
            <p:cNvSpPr/>
            <p:nvPr/>
          </p:nvSpPr>
          <p:spPr>
            <a:xfrm>
              <a:off x="4361201" y="3962806"/>
              <a:ext cx="721042" cy="721044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Output image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773A5EE-1D38-786A-098E-D29097503C2E}"/>
                </a:ext>
              </a:extLst>
            </p:cNvPr>
            <p:cNvGrpSpPr/>
            <p:nvPr/>
          </p:nvGrpSpPr>
          <p:grpSpPr>
            <a:xfrm>
              <a:off x="835885" y="3765407"/>
              <a:ext cx="3477560" cy="1115842"/>
              <a:chOff x="835885" y="3765407"/>
              <a:chExt cx="3477560" cy="1115842"/>
            </a:xfrm>
          </p:grpSpPr>
          <p:pic>
            <p:nvPicPr>
              <p:cNvPr id="6" name="Content Placeholder 8">
                <a:extLst>
                  <a:ext uri="{FF2B5EF4-FFF2-40B4-BE49-F238E27FC236}">
                    <a16:creationId xmlns:a16="http://schemas.microsoft.com/office/drawing/2014/main" id="{9D08BB9C-6216-91C5-D39D-FEB5F7F272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 flipH="1">
                <a:off x="1534575" y="3765407"/>
                <a:ext cx="682800" cy="1115842"/>
              </a:xfrm>
              <a:prstGeom prst="rect">
                <a:avLst/>
              </a:prstGeom>
            </p:spPr>
          </p:pic>
          <p:pic>
            <p:nvPicPr>
              <p:cNvPr id="2" name="Content Placeholder 8">
                <a:extLst>
                  <a:ext uri="{FF2B5EF4-FFF2-40B4-BE49-F238E27FC236}">
                    <a16:creationId xmlns:a16="http://schemas.microsoft.com/office/drawing/2014/main" id="{5891B08C-AE76-D2FB-9F22-9D5BEB3CD1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>
                <a:off x="835885" y="3765407"/>
                <a:ext cx="682800" cy="1115842"/>
              </a:xfrm>
              <a:prstGeom prst="rect">
                <a:avLst/>
              </a:prstGeom>
            </p:spPr>
          </p:pic>
          <p:pic>
            <p:nvPicPr>
              <p:cNvPr id="3" name="Content Placeholder 8">
                <a:extLst>
                  <a:ext uri="{FF2B5EF4-FFF2-40B4-BE49-F238E27FC236}">
                    <a16:creationId xmlns:a16="http://schemas.microsoft.com/office/drawing/2014/main" id="{A1840C2E-3FAA-2642-F017-F918C918BB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 flipH="1">
                <a:off x="2233265" y="3765407"/>
                <a:ext cx="682800" cy="1115842"/>
              </a:xfrm>
              <a:prstGeom prst="rect">
                <a:avLst/>
              </a:prstGeom>
            </p:spPr>
          </p:pic>
          <p:pic>
            <p:nvPicPr>
              <p:cNvPr id="8" name="Content Placeholder 8">
                <a:extLst>
                  <a:ext uri="{FF2B5EF4-FFF2-40B4-BE49-F238E27FC236}">
                    <a16:creationId xmlns:a16="http://schemas.microsoft.com/office/drawing/2014/main" id="{BCE65111-F6FE-9831-0B76-C0E71100ED1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 flipH="1">
                <a:off x="2931955" y="3765407"/>
                <a:ext cx="682800" cy="1115842"/>
              </a:xfrm>
              <a:prstGeom prst="rect">
                <a:avLst/>
              </a:prstGeom>
            </p:spPr>
          </p:pic>
          <p:pic>
            <p:nvPicPr>
              <p:cNvPr id="19" name="Content Placeholder 8">
                <a:extLst>
                  <a:ext uri="{FF2B5EF4-FFF2-40B4-BE49-F238E27FC236}">
                    <a16:creationId xmlns:a16="http://schemas.microsoft.com/office/drawing/2014/main" id="{D7655278-D3ED-3A25-89F3-599B6F025D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 l="35928" t="5776" r="40009" b="10436"/>
              <a:stretch/>
            </p:blipFill>
            <p:spPr>
              <a:xfrm flipH="1">
                <a:off x="3630645" y="3765407"/>
                <a:ext cx="682800" cy="1115842"/>
              </a:xfrm>
              <a:prstGeom prst="rect">
                <a:avLst/>
              </a:prstGeom>
            </p:spPr>
          </p:pic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2F59F07-9591-BFBF-9595-48CF8328DC01}"/>
              </a:ext>
            </a:extLst>
          </p:cNvPr>
          <p:cNvGrpSpPr/>
          <p:nvPr/>
        </p:nvGrpSpPr>
        <p:grpSpPr>
          <a:xfrm>
            <a:off x="5251086" y="3764294"/>
            <a:ext cx="6859353" cy="1320136"/>
            <a:chOff x="5265559" y="3912122"/>
            <a:chExt cx="6859353" cy="1320136"/>
          </a:xfrm>
        </p:grpSpPr>
        <p:sp>
          <p:nvSpPr>
            <p:cNvPr id="7" name="Trapezium 6">
              <a:extLst>
                <a:ext uri="{FF2B5EF4-FFF2-40B4-BE49-F238E27FC236}">
                  <a16:creationId xmlns:a16="http://schemas.microsoft.com/office/drawing/2014/main" id="{026AE31F-D7AE-58D0-038D-89DAB1B56BDE}"/>
                </a:ext>
              </a:extLst>
            </p:cNvPr>
            <p:cNvSpPr/>
            <p:nvPr/>
          </p:nvSpPr>
          <p:spPr>
            <a:xfrm rot="5400000">
              <a:off x="5734817" y="4286132"/>
              <a:ext cx="1320134" cy="572116"/>
            </a:xfrm>
            <a:prstGeom prst="trapezoid">
              <a:avLst/>
            </a:prstGeom>
            <a:solidFill>
              <a:srgbClr val="FF6E6E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(encode)</a:t>
              </a:r>
            </a:p>
          </p:txBody>
        </p:sp>
        <p:sp>
          <p:nvSpPr>
            <p:cNvPr id="9" name="Trapezium 8">
              <a:extLst>
                <a:ext uri="{FF2B5EF4-FFF2-40B4-BE49-F238E27FC236}">
                  <a16:creationId xmlns:a16="http://schemas.microsoft.com/office/drawing/2014/main" id="{F588A5E1-78AF-7D84-E30E-9484912D303D}"/>
                </a:ext>
              </a:extLst>
            </p:cNvPr>
            <p:cNvSpPr/>
            <p:nvPr/>
          </p:nvSpPr>
          <p:spPr>
            <a:xfrm rot="16200000">
              <a:off x="10335519" y="4286131"/>
              <a:ext cx="1320136" cy="572118"/>
            </a:xfrm>
            <a:prstGeom prst="trapezoid">
              <a:avLst/>
            </a:prstGeom>
            <a:solidFill>
              <a:srgbClr val="FF6E6E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(decode)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769CA27-02CB-9D9F-BA0F-1FE8A2379287}"/>
                </a:ext>
              </a:extLst>
            </p:cNvPr>
            <p:cNvSpPr/>
            <p:nvPr/>
          </p:nvSpPr>
          <p:spPr>
            <a:xfrm>
              <a:off x="5265559" y="4211668"/>
              <a:ext cx="721044" cy="721044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Input image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B23C3A1-5FC4-2DA3-91FA-748D3C1AA560}"/>
                </a:ext>
              </a:extLst>
            </p:cNvPr>
            <p:cNvSpPr/>
            <p:nvPr/>
          </p:nvSpPr>
          <p:spPr>
            <a:xfrm>
              <a:off x="11403868" y="4211668"/>
              <a:ext cx="721044" cy="721044"/>
            </a:xfrm>
            <a:prstGeom prst="rect">
              <a:avLst/>
            </a:prstGeom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Output image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9F65B5A-B607-FF8D-EC2E-EE142468E4F5}"/>
                </a:ext>
              </a:extLst>
            </p:cNvPr>
            <p:cNvGrpSpPr/>
            <p:nvPr/>
          </p:nvGrpSpPr>
          <p:grpSpPr>
            <a:xfrm>
              <a:off x="6803165" y="4064794"/>
              <a:ext cx="3784140" cy="1014792"/>
              <a:chOff x="6717828" y="4067175"/>
              <a:chExt cx="3784140" cy="1014792"/>
            </a:xfrm>
          </p:grpSpPr>
          <p:pic>
            <p:nvPicPr>
              <p:cNvPr id="5" name="Content Placeholder 10">
                <a:extLst>
                  <a:ext uri="{FF2B5EF4-FFF2-40B4-BE49-F238E27FC236}">
                    <a16:creationId xmlns:a16="http://schemas.microsoft.com/office/drawing/2014/main" id="{B7BBF38A-11E2-C96B-182A-8883D70B85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6717828" y="4067175"/>
                <a:ext cx="756898" cy="1010030"/>
              </a:xfrm>
              <a:prstGeom prst="rect">
                <a:avLst/>
              </a:prstGeom>
            </p:spPr>
          </p:pic>
          <p:pic>
            <p:nvPicPr>
              <p:cNvPr id="28" name="Content Placeholder 10">
                <a:extLst>
                  <a:ext uri="{FF2B5EF4-FFF2-40B4-BE49-F238E27FC236}">
                    <a16:creationId xmlns:a16="http://schemas.microsoft.com/office/drawing/2014/main" id="{E6FA2C66-5897-E889-C831-45D6A67D61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7474551" y="4067175"/>
                <a:ext cx="756898" cy="1010030"/>
              </a:xfrm>
              <a:prstGeom prst="rect">
                <a:avLst/>
              </a:prstGeom>
            </p:spPr>
          </p:pic>
          <p:pic>
            <p:nvPicPr>
              <p:cNvPr id="29" name="Content Placeholder 10">
                <a:extLst>
                  <a:ext uri="{FF2B5EF4-FFF2-40B4-BE49-F238E27FC236}">
                    <a16:creationId xmlns:a16="http://schemas.microsoft.com/office/drawing/2014/main" id="{A704E6D6-8F25-EEF4-EF5B-D9A732735F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8231449" y="4067175"/>
                <a:ext cx="756898" cy="1010030"/>
              </a:xfrm>
              <a:prstGeom prst="rect">
                <a:avLst/>
              </a:prstGeom>
            </p:spPr>
          </p:pic>
          <p:pic>
            <p:nvPicPr>
              <p:cNvPr id="30" name="Content Placeholder 10">
                <a:extLst>
                  <a:ext uri="{FF2B5EF4-FFF2-40B4-BE49-F238E27FC236}">
                    <a16:creationId xmlns:a16="http://schemas.microsoft.com/office/drawing/2014/main" id="{BB7A6AC9-6980-5EE3-B2BF-99CA7BAF44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8988172" y="4067175"/>
                <a:ext cx="756898" cy="1010030"/>
              </a:xfrm>
              <a:prstGeom prst="rect">
                <a:avLst/>
              </a:prstGeom>
            </p:spPr>
          </p:pic>
          <p:pic>
            <p:nvPicPr>
              <p:cNvPr id="31" name="Content Placeholder 10">
                <a:extLst>
                  <a:ext uri="{FF2B5EF4-FFF2-40B4-BE49-F238E27FC236}">
                    <a16:creationId xmlns:a16="http://schemas.microsoft.com/office/drawing/2014/main" id="{CC6640B4-7F0A-CCE2-C255-D1388286AA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 l="45330" t="33397" r="44647" b="38105"/>
              <a:stretch/>
            </p:blipFill>
            <p:spPr>
              <a:xfrm>
                <a:off x="9745070" y="4071937"/>
                <a:ext cx="756898" cy="1010030"/>
              </a:xfrm>
              <a:prstGeom prst="rect">
                <a:avLst/>
              </a:prstGeom>
            </p:spPr>
          </p:pic>
        </p:grp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93C1DAF-31FB-C6D5-7B20-D897446EFEDA}"/>
              </a:ext>
            </a:extLst>
          </p:cNvPr>
          <p:cNvSpPr txBox="1"/>
          <p:nvPr/>
        </p:nvSpPr>
        <p:spPr>
          <a:xfrm>
            <a:off x="8382732" y="2689664"/>
            <a:ext cx="596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VAE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92D8DF2-5731-74C9-F954-7AE6127218A7}"/>
              </a:ext>
            </a:extLst>
          </p:cNvPr>
          <p:cNvCxnSpPr>
            <a:cxnSpLocks/>
            <a:stCxn id="45" idx="3"/>
            <a:endCxn id="9" idx="3"/>
          </p:cNvCxnSpPr>
          <p:nvPr/>
        </p:nvCxnSpPr>
        <p:spPr>
          <a:xfrm>
            <a:off x="8978793" y="2874330"/>
            <a:ext cx="2002321" cy="961479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9B4125F-BE6B-2962-C4FB-138460B26E00}"/>
              </a:ext>
            </a:extLst>
          </p:cNvPr>
          <p:cNvCxnSpPr>
            <a:cxnSpLocks/>
            <a:stCxn id="45" idx="1"/>
            <a:endCxn id="7" idx="1"/>
          </p:cNvCxnSpPr>
          <p:nvPr/>
        </p:nvCxnSpPr>
        <p:spPr>
          <a:xfrm flipH="1">
            <a:off x="6380411" y="2874330"/>
            <a:ext cx="2002321" cy="96148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itle 3">
            <a:extLst>
              <a:ext uri="{FF2B5EF4-FFF2-40B4-BE49-F238E27FC236}">
                <a16:creationId xmlns:a16="http://schemas.microsoft.com/office/drawing/2014/main" id="{B5433B4E-31AE-3A50-7321-5C21EDA08279}"/>
              </a:ext>
            </a:extLst>
          </p:cNvPr>
          <p:cNvSpPr txBox="1">
            <a:spLocks/>
          </p:cNvSpPr>
          <p:nvPr/>
        </p:nvSpPr>
        <p:spPr>
          <a:xfrm>
            <a:off x="7980218" y="365125"/>
            <a:ext cx="337358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(multi-steps)</a:t>
            </a:r>
          </a:p>
        </p:txBody>
      </p:sp>
    </p:spTree>
    <p:extLst>
      <p:ext uri="{BB962C8B-B14F-4D97-AF65-F5344CB8AC3E}">
        <p14:creationId xmlns:p14="http://schemas.microsoft.com/office/powerpoint/2010/main" val="2660166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D22624-5802-4916-FF04-BCBD6D66D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0E13777-572D-87D1-F283-E2B9DE8434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“A comfortable week with ComfyUI.”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0F80E3-ACCE-B9A1-1440-AC9B941FF270}"/>
              </a:ext>
            </a:extLst>
          </p:cNvPr>
          <p:cNvSpPr txBox="1"/>
          <p:nvPr/>
        </p:nvSpPr>
        <p:spPr>
          <a:xfrm>
            <a:off x="2426447" y="6019391"/>
            <a:ext cx="7315199" cy="3651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sz="1600" i="1" noProof="0">
                <a:solidFill>
                  <a:schemeClr val="tx1">
                    <a:lumMod val="85000"/>
                    <a:lumOff val="15000"/>
                  </a:schemeClr>
                </a:solidFill>
              </a:rPr>
              <a:t>“Une semaine confortable avec ComfyUI.”</a:t>
            </a:r>
            <a:endParaRPr lang="en-US" sz="1600" noProof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CDD066-D5F4-9836-2673-C0A6E9CAB8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330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63169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in a garment&#10;&#10;AI-generated content may be incorrect.">
            <a:extLst>
              <a:ext uri="{FF2B5EF4-FFF2-40B4-BE49-F238E27FC236}">
                <a16:creationId xmlns:a16="http://schemas.microsoft.com/office/drawing/2014/main" id="{E32BF6ED-F4B3-BBB8-1AFC-959947B12A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1" r="263" b="42369"/>
          <a:stretch/>
        </p:blipFill>
        <p:spPr>
          <a:xfrm>
            <a:off x="7967351" y="-1"/>
            <a:ext cx="4224651" cy="3346705"/>
          </a:xfrm>
          <a:custGeom>
            <a:avLst/>
            <a:gdLst/>
            <a:ahLst/>
            <a:cxnLst/>
            <a:rect l="l" t="t" r="r" b="b"/>
            <a:pathLst>
              <a:path w="422465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224651" y="0"/>
                </a:lnTo>
                <a:lnTo>
                  <a:pt x="422465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1" name="Picture 10" descr="A black sports car on a road&#10;&#10;AI-generated content may be incorrect.">
            <a:extLst>
              <a:ext uri="{FF2B5EF4-FFF2-40B4-BE49-F238E27FC236}">
                <a16:creationId xmlns:a16="http://schemas.microsoft.com/office/drawing/2014/main" id="{25DC2401-16F4-8E42-C685-7C64EB20F8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1" t="17401" r="-3491" b="17392"/>
          <a:stretch/>
        </p:blipFill>
        <p:spPr>
          <a:xfrm>
            <a:off x="4493434" y="243"/>
            <a:ext cx="7698564" cy="3346705"/>
          </a:xfrm>
          <a:custGeom>
            <a:avLst/>
            <a:gdLst/>
            <a:ahLst/>
            <a:cxnLst/>
            <a:rect l="l" t="t" r="r" b="b"/>
            <a:pathLst>
              <a:path w="7698564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4832507" y="0"/>
                </a:lnTo>
                <a:lnTo>
                  <a:pt x="3282657" y="3346461"/>
                </a:lnTo>
                <a:lnTo>
                  <a:pt x="7698564" y="3346461"/>
                </a:lnTo>
                <a:lnTo>
                  <a:pt x="7698564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9" name="Picture 8" descr="A spaceship on a desert&#10;&#10;AI-generated content may be incorrect.">
            <a:extLst>
              <a:ext uri="{FF2B5EF4-FFF2-40B4-BE49-F238E27FC236}">
                <a16:creationId xmlns:a16="http://schemas.microsoft.com/office/drawing/2014/main" id="{11C9B986-30AF-82B0-69D8-319CB3F355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" r="6313" b="3"/>
          <a:stretch/>
        </p:blipFill>
        <p:spPr>
          <a:xfrm>
            <a:off x="20" y="10"/>
            <a:ext cx="5859777" cy="3346695"/>
          </a:xfrm>
          <a:custGeom>
            <a:avLst/>
            <a:gdLst/>
            <a:ahLst/>
            <a:cxnLst/>
            <a:rect l="l" t="t" r="r" b="b"/>
            <a:pathLst>
              <a:path w="5859797" h="3346705">
                <a:moveTo>
                  <a:pt x="0" y="0"/>
                </a:moveTo>
                <a:lnTo>
                  <a:pt x="5859797" y="0"/>
                </a:lnTo>
                <a:lnTo>
                  <a:pt x="4309834" y="3346705"/>
                </a:lnTo>
                <a:lnTo>
                  <a:pt x="4304257" y="3346705"/>
                </a:lnTo>
                <a:lnTo>
                  <a:pt x="3238029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15" name="Picture 14" descr="Bowls of soup with noodles and eggs&#10;&#10;AI-generated content may be incorrect.">
            <a:extLst>
              <a:ext uri="{FF2B5EF4-FFF2-40B4-BE49-F238E27FC236}">
                <a16:creationId xmlns:a16="http://schemas.microsoft.com/office/drawing/2014/main" id="{AF75C7E9-4FE0-5E62-A2A4-04FDEF0829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3"/>
          <a:stretch/>
        </p:blipFill>
        <p:spPr>
          <a:xfrm>
            <a:off x="6350090" y="3511295"/>
            <a:ext cx="5841911" cy="3346705"/>
          </a:xfrm>
          <a:custGeom>
            <a:avLst/>
            <a:gdLst/>
            <a:ahLst/>
            <a:cxnLst/>
            <a:rect l="l" t="t" r="r" b="b"/>
            <a:pathLst>
              <a:path w="5841911" h="3346705">
                <a:moveTo>
                  <a:pt x="1549963" y="0"/>
                </a:moveTo>
                <a:lnTo>
                  <a:pt x="1555540" y="0"/>
                </a:lnTo>
                <a:lnTo>
                  <a:pt x="2621768" y="0"/>
                </a:lnTo>
                <a:lnTo>
                  <a:pt x="5841911" y="0"/>
                </a:lnTo>
                <a:lnTo>
                  <a:pt x="5841911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7" name="Picture 6" descr="A person with white hair and lightning coming out of his chest&#10;&#10;AI-generated content may be incorrect.">
            <a:extLst>
              <a:ext uri="{FF2B5EF4-FFF2-40B4-BE49-F238E27FC236}">
                <a16:creationId xmlns:a16="http://schemas.microsoft.com/office/drawing/2014/main" id="{263466A8-3394-00FF-28D4-27029738C5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8" t="11350" r="-4667" b="42463"/>
          <a:stretch/>
        </p:blipFill>
        <p:spPr>
          <a:xfrm>
            <a:off x="2861892" y="3511296"/>
            <a:ext cx="4836673" cy="3346705"/>
          </a:xfrm>
          <a:custGeom>
            <a:avLst/>
            <a:gdLst/>
            <a:ahLst/>
            <a:cxnLst/>
            <a:rect l="l" t="t" r="r" b="b"/>
            <a:pathLst>
              <a:path w="4836673" h="3346705">
                <a:moveTo>
                  <a:pt x="1549963" y="0"/>
                </a:moveTo>
                <a:lnTo>
                  <a:pt x="4836673" y="0"/>
                </a:lnTo>
                <a:lnTo>
                  <a:pt x="3286710" y="3346705"/>
                </a:lnTo>
                <a:lnTo>
                  <a:pt x="3281133" y="3346705"/>
                </a:lnTo>
                <a:lnTo>
                  <a:pt x="2214905" y="3346705"/>
                </a:lnTo>
                <a:lnTo>
                  <a:pt x="0" y="3346705"/>
                </a:lnTo>
                <a:close/>
              </a:path>
            </a:pathLst>
          </a:custGeom>
        </p:spPr>
      </p:pic>
      <p:pic>
        <p:nvPicPr>
          <p:cNvPr id="5" name="Picture 4" descr="A person with blue eyes wearing a metal armor&#10;&#10;AI-generated content may be incorrect.">
            <a:extLst>
              <a:ext uri="{FF2B5EF4-FFF2-40B4-BE49-F238E27FC236}">
                <a16:creationId xmlns:a16="http://schemas.microsoft.com/office/drawing/2014/main" id="{1D4B032C-61CB-F4EA-81E8-F472CA3DB2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60" r="2" b="29794"/>
          <a:stretch/>
        </p:blipFill>
        <p:spPr>
          <a:xfrm>
            <a:off x="-3" y="3511295"/>
            <a:ext cx="4213642" cy="3346705"/>
          </a:xfrm>
          <a:custGeom>
            <a:avLst/>
            <a:gdLst/>
            <a:ahLst/>
            <a:cxnLst/>
            <a:rect l="l" t="t" r="r" b="b"/>
            <a:pathLst>
              <a:path w="4213642" h="3346705">
                <a:moveTo>
                  <a:pt x="0" y="0"/>
                </a:moveTo>
                <a:lnTo>
                  <a:pt x="4213642" y="0"/>
                </a:lnTo>
                <a:lnTo>
                  <a:pt x="2663679" y="3346705"/>
                </a:lnTo>
                <a:lnTo>
                  <a:pt x="2658102" y="3346705"/>
                </a:lnTo>
                <a:lnTo>
                  <a:pt x="1591874" y="3346705"/>
                </a:lnTo>
                <a:lnTo>
                  <a:pt x="0" y="334670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6920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obot with a cape and a cape&#10;&#10;AI-generated content may be incorrect.">
            <a:extLst>
              <a:ext uri="{FF2B5EF4-FFF2-40B4-BE49-F238E27FC236}">
                <a16:creationId xmlns:a16="http://schemas.microsoft.com/office/drawing/2014/main" id="{2D560F3C-9179-50AA-B431-F5B7D6DEB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" t="5553" r="25" b="52003"/>
          <a:stretch/>
        </p:blipFill>
        <p:spPr>
          <a:xfrm>
            <a:off x="4166505" y="10"/>
            <a:ext cx="4444096" cy="3067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A1E2CB-64B7-CEF5-47D4-9C56B6B036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382" b="33762"/>
          <a:stretch/>
        </p:blipFill>
        <p:spPr>
          <a:xfrm>
            <a:off x="-1" y="3790950"/>
            <a:ext cx="8305800" cy="3067051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A518CE4-E4D4-4D8A-980F-6D692AC9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55454" cy="4845530"/>
          </a:xfrm>
          <a:custGeom>
            <a:avLst/>
            <a:gdLst>
              <a:gd name="connsiteX0" fmla="*/ 0 w 5155454"/>
              <a:gd name="connsiteY0" fmla="*/ 0 h 4845530"/>
              <a:gd name="connsiteX1" fmla="*/ 4766270 w 5155454"/>
              <a:gd name="connsiteY1" fmla="*/ 0 h 4845530"/>
              <a:gd name="connsiteX2" fmla="*/ 4896671 w 5155454"/>
              <a:gd name="connsiteY2" fmla="*/ 270697 h 4845530"/>
              <a:gd name="connsiteX3" fmla="*/ 5155454 w 5155454"/>
              <a:gd name="connsiteY3" fmla="*/ 1552495 h 4845530"/>
              <a:gd name="connsiteX4" fmla="*/ 1862419 w 5155454"/>
              <a:gd name="connsiteY4" fmla="*/ 4845530 h 4845530"/>
              <a:gd name="connsiteX5" fmla="*/ 21252 w 5155454"/>
              <a:gd name="connsiteY5" fmla="*/ 4283132 h 4845530"/>
              <a:gd name="connsiteX6" fmla="*/ 0 w 5155454"/>
              <a:gd name="connsiteY6" fmla="*/ 4267240 h 484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454" h="4845530">
                <a:moveTo>
                  <a:pt x="0" y="0"/>
                </a:moveTo>
                <a:lnTo>
                  <a:pt x="4766270" y="0"/>
                </a:lnTo>
                <a:lnTo>
                  <a:pt x="4896671" y="270697"/>
                </a:lnTo>
                <a:cubicBezTo>
                  <a:pt x="5063308" y="664671"/>
                  <a:pt x="5155454" y="1097822"/>
                  <a:pt x="5155454" y="1552495"/>
                </a:cubicBezTo>
                <a:cubicBezTo>
                  <a:pt x="5155454" y="3371188"/>
                  <a:pt x="3681112" y="4845530"/>
                  <a:pt x="1862419" y="4845530"/>
                </a:cubicBezTo>
                <a:cubicBezTo>
                  <a:pt x="1180409" y="4845530"/>
                  <a:pt x="546824" y="4638201"/>
                  <a:pt x="21252" y="4283132"/>
                </a:cubicBezTo>
                <a:lnTo>
                  <a:pt x="0" y="42672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 descr="A person with long red hair and a gold collared shirt&#10;&#10;AI-generated content may be incorrect.">
            <a:extLst>
              <a:ext uri="{FF2B5EF4-FFF2-40B4-BE49-F238E27FC236}">
                <a16:creationId xmlns:a16="http://schemas.microsoft.com/office/drawing/2014/main" id="{D51F7E70-CE1D-A395-4A00-ED57D56CD6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0" b="25001"/>
          <a:stretch/>
        </p:blipFill>
        <p:spPr>
          <a:xfrm>
            <a:off x="1" y="2"/>
            <a:ext cx="5017099" cy="4718647"/>
          </a:xfrm>
          <a:custGeom>
            <a:avLst/>
            <a:gdLst/>
            <a:ahLst/>
            <a:cxnLst/>
            <a:rect l="l" t="t" r="r" b="b"/>
            <a:pathLst>
              <a:path w="5017099" h="4718647">
                <a:moveTo>
                  <a:pt x="0" y="0"/>
                </a:moveTo>
                <a:lnTo>
                  <a:pt x="4599738" y="0"/>
                </a:lnTo>
                <a:lnTo>
                  <a:pt x="4636346" y="60259"/>
                </a:lnTo>
                <a:cubicBezTo>
                  <a:pt x="4879170" y="507256"/>
                  <a:pt x="5017099" y="1019504"/>
                  <a:pt x="5017099" y="1563967"/>
                </a:cubicBezTo>
                <a:cubicBezTo>
                  <a:pt x="5017099" y="3306249"/>
                  <a:pt x="3604701" y="4718647"/>
                  <a:pt x="1862419" y="4718647"/>
                </a:cubicBezTo>
                <a:cubicBezTo>
                  <a:pt x="1209063" y="4718647"/>
                  <a:pt x="602098" y="4520029"/>
                  <a:pt x="98607" y="4179877"/>
                </a:cubicBezTo>
                <a:lnTo>
                  <a:pt x="0" y="4106140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82BF3E2-EB0E-40D6-8835-2367A5316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8480" y="1563968"/>
            <a:ext cx="6043520" cy="5294033"/>
          </a:xfrm>
          <a:custGeom>
            <a:avLst/>
            <a:gdLst>
              <a:gd name="connsiteX0" fmla="*/ 3600823 w 6043520"/>
              <a:gd name="connsiteY0" fmla="*/ 0 h 5294033"/>
              <a:gd name="connsiteX1" fmla="*/ 5891281 w 6043520"/>
              <a:gd name="connsiteY1" fmla="*/ 822253 h 5294033"/>
              <a:gd name="connsiteX2" fmla="*/ 6043520 w 6043520"/>
              <a:gd name="connsiteY2" fmla="*/ 960617 h 5294033"/>
              <a:gd name="connsiteX3" fmla="*/ 6043520 w 6043520"/>
              <a:gd name="connsiteY3" fmla="*/ 5294033 h 5294033"/>
              <a:gd name="connsiteX4" fmla="*/ 423445 w 6043520"/>
              <a:gd name="connsiteY4" fmla="*/ 5294033 h 5294033"/>
              <a:gd name="connsiteX5" fmla="*/ 282971 w 6043520"/>
              <a:gd name="connsiteY5" fmla="*/ 5002426 h 5294033"/>
              <a:gd name="connsiteX6" fmla="*/ 0 w 6043520"/>
              <a:gd name="connsiteY6" fmla="*/ 3600823 h 5294033"/>
              <a:gd name="connsiteX7" fmla="*/ 3600823 w 6043520"/>
              <a:gd name="connsiteY7" fmla="*/ 0 h 5294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43520" h="5294033">
                <a:moveTo>
                  <a:pt x="3600823" y="0"/>
                </a:moveTo>
                <a:cubicBezTo>
                  <a:pt x="4470871" y="0"/>
                  <a:pt x="5268847" y="308574"/>
                  <a:pt x="5891281" y="822253"/>
                </a:cubicBezTo>
                <a:lnTo>
                  <a:pt x="6043520" y="960617"/>
                </a:lnTo>
                <a:lnTo>
                  <a:pt x="6043520" y="5294033"/>
                </a:lnTo>
                <a:lnTo>
                  <a:pt x="423445" y="5294033"/>
                </a:lnTo>
                <a:lnTo>
                  <a:pt x="282971" y="5002426"/>
                </a:lnTo>
                <a:cubicBezTo>
                  <a:pt x="100759" y="4571630"/>
                  <a:pt x="0" y="4097993"/>
                  <a:pt x="0" y="3600823"/>
                </a:cubicBezTo>
                <a:cubicBezTo>
                  <a:pt x="0" y="1612143"/>
                  <a:pt x="1612143" y="0"/>
                  <a:pt x="36008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person with long white hair wearing armor&#10;&#10;AI-generated content may be incorrect.">
            <a:extLst>
              <a:ext uri="{FF2B5EF4-FFF2-40B4-BE49-F238E27FC236}">
                <a16:creationId xmlns:a16="http://schemas.microsoft.com/office/drawing/2014/main" id="{4FCF4BC0-664B-E83A-14CA-AA185633A2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7" r="9401" b="-3"/>
          <a:stretch/>
        </p:blipFill>
        <p:spPr>
          <a:xfrm>
            <a:off x="6283728" y="1699213"/>
            <a:ext cx="5908273" cy="5158786"/>
          </a:xfrm>
          <a:custGeom>
            <a:avLst/>
            <a:gdLst/>
            <a:ahLst/>
            <a:cxnLst/>
            <a:rect l="l" t="t" r="r" b="b"/>
            <a:pathLst>
              <a:path w="5908273" h="5158786">
                <a:moveTo>
                  <a:pt x="3465576" y="0"/>
                </a:moveTo>
                <a:cubicBezTo>
                  <a:pt x="4302945" y="0"/>
                  <a:pt x="5070948" y="296984"/>
                  <a:pt x="5670004" y="791369"/>
                </a:cubicBezTo>
                <a:lnTo>
                  <a:pt x="5908273" y="1007923"/>
                </a:lnTo>
                <a:lnTo>
                  <a:pt x="5908273" y="5158786"/>
                </a:lnTo>
                <a:lnTo>
                  <a:pt x="443374" y="5158786"/>
                </a:lnTo>
                <a:lnTo>
                  <a:pt x="418277" y="5117476"/>
                </a:lnTo>
                <a:cubicBezTo>
                  <a:pt x="151523" y="4626427"/>
                  <a:pt x="0" y="4063697"/>
                  <a:pt x="0" y="3465576"/>
                </a:cubicBezTo>
                <a:cubicBezTo>
                  <a:pt x="0" y="1551591"/>
                  <a:pt x="1551591" y="0"/>
                  <a:pt x="3465576" y="0"/>
                </a:cubicBezTo>
                <a:close/>
              </a:path>
            </a:pathLst>
          </a:cu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481E86DD-89E6-42B2-8675-84B7C56BFF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50534" y="1716727"/>
            <a:ext cx="4572000" cy="4572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erson with blue hair and a nose ring&#10;&#10;AI-generated content may be incorrect.">
            <a:extLst>
              <a:ext uri="{FF2B5EF4-FFF2-40B4-BE49-F238E27FC236}">
                <a16:creationId xmlns:a16="http://schemas.microsoft.com/office/drawing/2014/main" id="{3E6CF6B8-CA4B-E200-C850-FB4A21ED6C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8" r="-1" b="27562"/>
          <a:stretch/>
        </p:blipFill>
        <p:spPr>
          <a:xfrm>
            <a:off x="3287694" y="1853886"/>
            <a:ext cx="4297680" cy="4297680"/>
          </a:xfrm>
          <a:custGeom>
            <a:avLst/>
            <a:gdLst/>
            <a:ahLst/>
            <a:cxnLst/>
            <a:rect l="l" t="t" r="r" b="b"/>
            <a:pathLst>
              <a:path w="4297680" h="4297680">
                <a:moveTo>
                  <a:pt x="2148840" y="0"/>
                </a:moveTo>
                <a:cubicBezTo>
                  <a:pt x="3335612" y="0"/>
                  <a:pt x="4297680" y="962068"/>
                  <a:pt x="4297680" y="2148840"/>
                </a:cubicBezTo>
                <a:cubicBezTo>
                  <a:pt x="4297680" y="3335612"/>
                  <a:pt x="3335612" y="4297680"/>
                  <a:pt x="2148840" y="4297680"/>
                </a:cubicBezTo>
                <a:cubicBezTo>
                  <a:pt x="962068" y="4297680"/>
                  <a:pt x="0" y="3335612"/>
                  <a:pt x="0" y="2148840"/>
                </a:cubicBezTo>
                <a:cubicBezTo>
                  <a:pt x="0" y="962068"/>
                  <a:pt x="962068" y="0"/>
                  <a:pt x="2148840" y="0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EFE9E4D-D93B-4B04-A3B5-234F5DBB9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2313" y="-1"/>
            <a:ext cx="4444096" cy="3211788"/>
          </a:xfrm>
          <a:custGeom>
            <a:avLst/>
            <a:gdLst>
              <a:gd name="connsiteX0" fmla="*/ 5102 w 4444096"/>
              <a:gd name="connsiteY0" fmla="*/ 0 h 3211788"/>
              <a:gd name="connsiteX1" fmla="*/ 4444096 w 4444096"/>
              <a:gd name="connsiteY1" fmla="*/ 0 h 3211788"/>
              <a:gd name="connsiteX2" fmla="*/ 4444096 w 4444096"/>
              <a:gd name="connsiteY2" fmla="*/ 2908319 h 3211788"/>
              <a:gd name="connsiteX3" fmla="*/ 4321598 w 4444096"/>
              <a:gd name="connsiteY3" fmla="*/ 2967330 h 3211788"/>
              <a:gd name="connsiteX4" fmla="*/ 3110753 w 4444096"/>
              <a:gd name="connsiteY4" fmla="*/ 3211788 h 3211788"/>
              <a:gd name="connsiteX5" fmla="*/ 0 w 4444096"/>
              <a:gd name="connsiteY5" fmla="*/ 101035 h 321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096" h="3211788">
                <a:moveTo>
                  <a:pt x="5102" y="0"/>
                </a:moveTo>
                <a:lnTo>
                  <a:pt x="4444096" y="0"/>
                </a:lnTo>
                <a:lnTo>
                  <a:pt x="4444096" y="2908319"/>
                </a:lnTo>
                <a:lnTo>
                  <a:pt x="4321598" y="2967330"/>
                </a:lnTo>
                <a:cubicBezTo>
                  <a:pt x="3949433" y="3124742"/>
                  <a:pt x="3540258" y="3211788"/>
                  <a:pt x="3110753" y="3211788"/>
                </a:cubicBezTo>
                <a:cubicBezTo>
                  <a:pt x="1392732" y="3211788"/>
                  <a:pt x="0" y="1819056"/>
                  <a:pt x="0" y="1010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 descr="A person in a garment&#10;&#10;AI-generated content may be incorrect.">
            <a:extLst>
              <a:ext uri="{FF2B5EF4-FFF2-40B4-BE49-F238E27FC236}">
                <a16:creationId xmlns:a16="http://schemas.microsoft.com/office/drawing/2014/main" id="{2CF2605A-21B5-C3E4-5BA5-1EEC58774B6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34" b="39483"/>
          <a:stretch/>
        </p:blipFill>
        <p:spPr>
          <a:xfrm>
            <a:off x="7928700" y="-1"/>
            <a:ext cx="4277711" cy="3045402"/>
          </a:xfrm>
          <a:custGeom>
            <a:avLst/>
            <a:gdLst/>
            <a:ahLst/>
            <a:cxnLst/>
            <a:rect l="l" t="t" r="r" b="b"/>
            <a:pathLst>
              <a:path w="4277711" h="3045402">
                <a:moveTo>
                  <a:pt x="5102" y="0"/>
                </a:moveTo>
                <a:lnTo>
                  <a:pt x="4277711" y="0"/>
                </a:lnTo>
                <a:lnTo>
                  <a:pt x="4277711" y="2723810"/>
                </a:lnTo>
                <a:lnTo>
                  <a:pt x="4090449" y="2814019"/>
                </a:lnTo>
                <a:cubicBezTo>
                  <a:pt x="3738190" y="2963012"/>
                  <a:pt x="3350901" y="3045402"/>
                  <a:pt x="2944368" y="3045402"/>
                </a:cubicBezTo>
                <a:cubicBezTo>
                  <a:pt x="1318238" y="3045402"/>
                  <a:pt x="0" y="1727164"/>
                  <a:pt x="0" y="10103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63306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1859-C554-B502-971A-F2CA91DF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293918"/>
          </a:xfrm>
        </p:spPr>
        <p:txBody>
          <a:bodyPr/>
          <a:lstStyle/>
          <a:p>
            <a:r>
              <a:rPr lang="en-US" dirty="0"/>
              <a:t>What is stable diffusion?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DF1F86-D7E6-94B1-AE5A-3BA6C3C11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289" y="1293918"/>
            <a:ext cx="10834511" cy="4883045"/>
          </a:xfrm>
        </p:spPr>
        <p:txBody>
          <a:bodyPr/>
          <a:lstStyle/>
          <a:p>
            <a:r>
              <a:rPr lang="en-GB" dirty="0"/>
              <a:t>Stable Diffusion is a text-to-image deep learning model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Code and model weights have been released publicly</a:t>
            </a:r>
          </a:p>
          <a:p>
            <a:endParaRPr lang="en-GB" dirty="0"/>
          </a:p>
          <a:p>
            <a:r>
              <a:rPr lang="en-GB" dirty="0"/>
              <a:t>Can run on a GPU with 4 GB VRAM (&lt;500$ hardware)</a:t>
            </a:r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E48915-EAC2-D191-AA94-4F8B6E3E5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949" y="4206433"/>
            <a:ext cx="807156" cy="80715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82AD63E-64BA-CCDF-BA5C-CD28270D685D}"/>
              </a:ext>
            </a:extLst>
          </p:cNvPr>
          <p:cNvGrpSpPr/>
          <p:nvPr/>
        </p:nvGrpSpPr>
        <p:grpSpPr>
          <a:xfrm>
            <a:off x="838200" y="1958768"/>
            <a:ext cx="6773334" cy="1955192"/>
            <a:chOff x="1343377" y="2073891"/>
            <a:chExt cx="5700890" cy="1645620"/>
          </a:xfrm>
        </p:grpSpPr>
        <p:pic>
          <p:nvPicPr>
            <p:cNvPr id="9" name="Content Placeholder 3" descr="A astronaut riding a horse&#10;&#10;AI-generated content may be incorrect.">
              <a:extLst>
                <a:ext uri="{FF2B5EF4-FFF2-40B4-BE49-F238E27FC236}">
                  <a16:creationId xmlns:a16="http://schemas.microsoft.com/office/drawing/2014/main" id="{41B23CBB-8D72-C1F0-9516-C75DEA2BF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8647" y="2073891"/>
              <a:ext cx="1645620" cy="164562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700A99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3EC3ECD-CF47-C85B-8DEF-91FC26ADCB9C}"/>
                </a:ext>
              </a:extLst>
            </p:cNvPr>
            <p:cNvSpPr/>
            <p:nvPr/>
          </p:nvSpPr>
          <p:spPr>
            <a:xfrm>
              <a:off x="1343377" y="2364404"/>
              <a:ext cx="2353734" cy="1064595"/>
            </a:xfrm>
            <a:prstGeom prst="roundRect">
              <a:avLst/>
            </a:prstGeom>
            <a:solidFill>
              <a:srgbClr val="9BBB5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An astronaut </a:t>
              </a:r>
            </a:p>
            <a:p>
              <a:pPr algn="ctr"/>
              <a:r>
                <a:rPr lang="en-US" sz="2400" dirty="0"/>
                <a:t>riding a horse</a:t>
              </a:r>
            </a:p>
          </p:txBody>
        </p: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372A0696-68F5-665D-87AC-E298C3FAA6D1}"/>
                </a:ext>
              </a:extLst>
            </p:cNvPr>
            <p:cNvSpPr/>
            <p:nvPr/>
          </p:nvSpPr>
          <p:spPr>
            <a:xfrm>
              <a:off x="3896078" y="2489730"/>
              <a:ext cx="1303866" cy="753532"/>
            </a:xfrm>
            <a:prstGeom prst="rightArrow">
              <a:avLst/>
            </a:prstGeom>
            <a:noFill/>
            <a:ln w="76200">
              <a:solidFill>
                <a:srgbClr val="E76E09"/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18" descr="A yellow square with black text&#10;&#10;AI-generated content may be incorrect.">
            <a:extLst>
              <a:ext uri="{FF2B5EF4-FFF2-40B4-BE49-F238E27FC236}">
                <a16:creationId xmlns:a16="http://schemas.microsoft.com/office/drawing/2014/main" id="{5F57BADF-2CB3-2B4C-1F0D-F198BB978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883" y="5149675"/>
            <a:ext cx="1027288" cy="1027288"/>
          </a:xfrm>
          <a:prstGeom prst="rect">
            <a:avLst/>
          </a:prstGeom>
        </p:spPr>
      </p:pic>
      <p:pic>
        <p:nvPicPr>
          <p:cNvPr id="21" name="Picture 20" descr="A dollar sign with arrows pointing to the top&#10;&#10;AI-generated content may be incorrect.">
            <a:extLst>
              <a:ext uri="{FF2B5EF4-FFF2-40B4-BE49-F238E27FC236}">
                <a16:creationId xmlns:a16="http://schemas.microsoft.com/office/drawing/2014/main" id="{075C34A1-7456-5FC1-4DC0-E1BED17457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7161" y="5231520"/>
            <a:ext cx="863598" cy="863598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8D336AF5-F43A-BDB9-BBA9-21177F7DE9DA}"/>
              </a:ext>
            </a:extLst>
          </p:cNvPr>
          <p:cNvGrpSpPr/>
          <p:nvPr/>
        </p:nvGrpSpPr>
        <p:grpSpPr>
          <a:xfrm>
            <a:off x="7003428" y="0"/>
            <a:ext cx="5188572" cy="1293918"/>
            <a:chOff x="7003428" y="0"/>
            <a:chExt cx="5188572" cy="1293918"/>
          </a:xfrm>
        </p:grpSpPr>
        <p:pic>
          <p:nvPicPr>
            <p:cNvPr id="25" name="Picture 24" descr="A collage of animals&#10;&#10;AI-generated content may be incorrect.">
              <a:extLst>
                <a:ext uri="{FF2B5EF4-FFF2-40B4-BE49-F238E27FC236}">
                  <a16:creationId xmlns:a16="http://schemas.microsoft.com/office/drawing/2014/main" id="{A32A4DB1-B00E-860B-A781-273935AC436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93"/>
            <a:stretch/>
          </p:blipFill>
          <p:spPr>
            <a:xfrm>
              <a:off x="8302978" y="0"/>
              <a:ext cx="3889022" cy="1293918"/>
            </a:xfrm>
            <a:prstGeom prst="rect">
              <a:avLst/>
            </a:prstGeom>
          </p:spPr>
        </p:pic>
        <p:pic>
          <p:nvPicPr>
            <p:cNvPr id="26" name="Picture 25" descr="A collage of animals&#10;&#10;AI-generated content may be incorrect.">
              <a:extLst>
                <a:ext uri="{FF2B5EF4-FFF2-40B4-BE49-F238E27FC236}">
                  <a16:creationId xmlns:a16="http://schemas.microsoft.com/office/drawing/2014/main" id="{D547AD16-1B7B-8BA1-13B0-D5BF21C421E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69" b="50093"/>
            <a:stretch/>
          </p:blipFill>
          <p:spPr>
            <a:xfrm>
              <a:off x="7003428" y="1"/>
              <a:ext cx="2599099" cy="12939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2027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5C3D6AB9-DD73-3660-DD5F-C15C65458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71599"/>
          </a:xfrm>
        </p:spPr>
        <p:txBody>
          <a:bodyPr/>
          <a:lstStyle/>
          <a:p>
            <a:r>
              <a:rPr lang="en-US" dirty="0"/>
              <a:t>Generation step by step</a:t>
            </a: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C534B10-213C-CAC4-300C-ADD2E624D2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371600"/>
            <a:ext cx="12192000" cy="5486400"/>
          </a:xfr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E2658AF-2396-4A19-238E-4CCE69A4E1D5}"/>
              </a:ext>
            </a:extLst>
          </p:cNvPr>
          <p:cNvSpPr txBox="1"/>
          <p:nvPr/>
        </p:nvSpPr>
        <p:spPr>
          <a:xfrm>
            <a:off x="9112374" y="393411"/>
            <a:ext cx="30796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i="1" dirty="0">
                <a:solidFill>
                  <a:schemeClr val="bg1">
                    <a:lumMod val="50000"/>
                  </a:schemeClr>
                </a:solidFill>
              </a:rPr>
              <a:t>Prompt: </a:t>
            </a:r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“a cat”</a:t>
            </a:r>
          </a:p>
        </p:txBody>
      </p:sp>
    </p:spTree>
    <p:extLst>
      <p:ext uri="{BB962C8B-B14F-4D97-AF65-F5344CB8AC3E}">
        <p14:creationId xmlns:p14="http://schemas.microsoft.com/office/powerpoint/2010/main" val="2787577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AFC60-CB02-42D2-BBB3-96A4204B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machine learning / artificial intelligence model?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61A542-F056-8379-4212-FB9902C5DF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Small network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3E4339A-6B1A-1AED-80C0-CEEA489EF34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330" t="33397" r="44647" b="38105"/>
          <a:stretch/>
        </p:blipFill>
        <p:spPr>
          <a:xfrm>
            <a:off x="2040028" y="2505075"/>
            <a:ext cx="2761161" cy="3684588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8D683F4-9949-B87E-AAD9-C2DA3260E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Big network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BCE30D1-5271-EC9A-2CBD-87FE0BF9EB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5928" t="5776" r="40009" b="10436"/>
          <a:stretch/>
        </p:blipFill>
        <p:spPr>
          <a:xfrm>
            <a:off x="7636470" y="2505075"/>
            <a:ext cx="2254648" cy="368458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047107-C3A6-B0DF-DBDF-D68BAA9E6B02}"/>
              </a:ext>
            </a:extLst>
          </p:cNvPr>
          <p:cNvSpPr txBox="1"/>
          <p:nvPr/>
        </p:nvSpPr>
        <p:spPr>
          <a:xfrm>
            <a:off x="2040028" y="6189663"/>
            <a:ext cx="2291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+ Low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compute cost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Low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“intelligence”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AA5E4B-B289-4C27-225B-E86FEDC0DC5F}"/>
              </a:ext>
            </a:extLst>
          </p:cNvPr>
          <p:cNvSpPr txBox="1"/>
          <p:nvPr/>
        </p:nvSpPr>
        <p:spPr>
          <a:xfrm>
            <a:off x="7636470" y="6189662"/>
            <a:ext cx="2345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+ High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“intelligence”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  High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compute cost</a:t>
            </a:r>
          </a:p>
        </p:txBody>
      </p:sp>
    </p:spTree>
    <p:extLst>
      <p:ext uri="{BB962C8B-B14F-4D97-AF65-F5344CB8AC3E}">
        <p14:creationId xmlns:p14="http://schemas.microsoft.com/office/powerpoint/2010/main" val="400221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392BB-63BA-1740-BAB3-D4E5C3B03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images vs Meaningful images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EC44F69-FC4D-5E6B-09FC-1689DCD48A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4131563"/>
            <a:ext cx="12192000" cy="2438400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FC2CAC7-8230-9C09-7B91-17783E496A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1690688"/>
            <a:ext cx="12192000" cy="2435932"/>
          </a:xfrm>
        </p:spPr>
      </p:pic>
    </p:spTree>
    <p:extLst>
      <p:ext uri="{BB962C8B-B14F-4D97-AF65-F5344CB8AC3E}">
        <p14:creationId xmlns:p14="http://schemas.microsoft.com/office/powerpoint/2010/main" val="3635544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C02D6-7A80-6EE9-24B0-0AF7F3EDF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Space of images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04F5526-0F12-4971-8FA8-8AEC158811E9}"/>
              </a:ext>
            </a:extLst>
          </p:cNvPr>
          <p:cNvSpPr/>
          <p:nvPr/>
        </p:nvSpPr>
        <p:spPr>
          <a:xfrm>
            <a:off x="838199" y="1690688"/>
            <a:ext cx="9558339" cy="4224337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E53A505-B569-6630-3484-2DC767B966BD}"/>
                  </a:ext>
                </a:extLst>
              </p:cNvPr>
              <p:cNvSpPr txBox="1"/>
              <p:nvPr/>
            </p:nvSpPr>
            <p:spPr>
              <a:xfrm>
                <a:off x="9010650" y="1027906"/>
                <a:ext cx="3106300" cy="13911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𝟐𝟓𝟔</m:t>
                          </m:r>
                        </m:e>
                        <m:sup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𝟑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𝟓𝟏𝟐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  <m:r>
                            <a:rPr lang="fr-FR" sz="3200" b="1" i="1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𝟓𝟏𝟐</m:t>
                          </m:r>
                        </m:sup>
                      </m:sSup>
                    </m:oMath>
                  </m:oMathPara>
                </a14:m>
                <a:endParaRPr lang="fr-FR" sz="3200" b="1" dirty="0">
                  <a:solidFill>
                    <a:schemeClr val="accent1"/>
                  </a:solidFill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200" b="1" i="1" dirty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~</m:t>
                      </m:r>
                      <m:r>
                        <a:rPr lang="en-US" sz="3200" b="1" i="1" dirty="0" smtClean="0">
                          <a:solidFill>
                            <a:schemeClr val="accent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sSup>
                        <m:sSupPr>
                          <m:ctrlPr>
                            <a:rPr lang="en-US" sz="3200" b="1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b="1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𝟎</m:t>
                          </m:r>
                        </m:e>
                        <m:sup>
                          <m:r>
                            <a:rPr lang="en-US" sz="3200" b="1" i="1" dirty="0" smtClean="0">
                              <a:solidFill>
                                <a:schemeClr val="accent1"/>
                              </a:solidFill>
                              <a:latin typeface="Cambria Math" panose="02040503050406030204" pitchFamily="18" charset="0"/>
                            </a:rPr>
                            <m:t>𝟏𝟖𝟖𝟕𝟒𝟑𝟓</m:t>
                          </m:r>
                        </m:sup>
                      </m:sSup>
                    </m:oMath>
                  </m:oMathPara>
                </a14:m>
                <a:endParaRPr lang="en-US" sz="3200" b="1" dirty="0">
                  <a:solidFill>
                    <a:schemeClr val="accent1"/>
                  </a:solidFill>
                </a:endParaRPr>
              </a:p>
              <a:p>
                <a:r>
                  <a:rPr lang="en-US" i="1" dirty="0">
                    <a:solidFill>
                      <a:schemeClr val="accent1"/>
                    </a:solidFill>
                  </a:rPr>
                  <a:t>(all possible 512x512 images)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E53A505-B569-6630-3484-2DC767B966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0650" y="1027906"/>
                <a:ext cx="3106300" cy="1391150"/>
              </a:xfrm>
              <a:prstGeom prst="rect">
                <a:avLst/>
              </a:prstGeom>
              <a:blipFill>
                <a:blip r:embed="rId2"/>
                <a:stretch>
                  <a:fillRect l="-1569" r="-784" b="-65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Free-form: Shape 5">
            <a:extLst>
              <a:ext uri="{FF2B5EF4-FFF2-40B4-BE49-F238E27FC236}">
                <a16:creationId xmlns:a16="http://schemas.microsoft.com/office/drawing/2014/main" id="{5209BE85-54D1-EE63-CA94-068F188CC76A}"/>
              </a:ext>
            </a:extLst>
          </p:cNvPr>
          <p:cNvSpPr/>
          <p:nvPr/>
        </p:nvSpPr>
        <p:spPr>
          <a:xfrm>
            <a:off x="7947554" y="1371599"/>
            <a:ext cx="1386946" cy="561975"/>
          </a:xfrm>
          <a:custGeom>
            <a:avLst/>
            <a:gdLst>
              <a:gd name="connsiteX0" fmla="*/ 600075 w 600075"/>
              <a:gd name="connsiteY0" fmla="*/ 0 h 676275"/>
              <a:gd name="connsiteX1" fmla="*/ 271463 w 600075"/>
              <a:gd name="connsiteY1" fmla="*/ 276225 h 676275"/>
              <a:gd name="connsiteX2" fmla="*/ 0 w 600075"/>
              <a:gd name="connsiteY2" fmla="*/ 676275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0075" h="676275">
                <a:moveTo>
                  <a:pt x="600075" y="0"/>
                </a:moveTo>
                <a:cubicBezTo>
                  <a:pt x="485775" y="81756"/>
                  <a:pt x="371475" y="163513"/>
                  <a:pt x="271463" y="276225"/>
                </a:cubicBezTo>
                <a:cubicBezTo>
                  <a:pt x="171450" y="388938"/>
                  <a:pt x="85725" y="532606"/>
                  <a:pt x="0" y="676275"/>
                </a:cubicBezTo>
              </a:path>
            </a:pathLst>
          </a:custGeom>
          <a:noFill/>
          <a:ln w="7620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B44B64E-6D2E-A539-C220-79D3D3F01AC3}"/>
              </a:ext>
            </a:extLst>
          </p:cNvPr>
          <p:cNvSpPr/>
          <p:nvPr/>
        </p:nvSpPr>
        <p:spPr>
          <a:xfrm>
            <a:off x="7747530" y="4129086"/>
            <a:ext cx="200024" cy="161925"/>
          </a:xfrm>
          <a:prstGeom prst="ellipse">
            <a:avLst/>
          </a:prstGeom>
          <a:ln>
            <a:solidFill>
              <a:srgbClr val="700A99"/>
            </a:solidFill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-form: Shape 7">
            <a:extLst>
              <a:ext uri="{FF2B5EF4-FFF2-40B4-BE49-F238E27FC236}">
                <a16:creationId xmlns:a16="http://schemas.microsoft.com/office/drawing/2014/main" id="{968D4C37-44D4-A8A7-82BE-26C8AF079389}"/>
              </a:ext>
            </a:extLst>
          </p:cNvPr>
          <p:cNvSpPr/>
          <p:nvPr/>
        </p:nvSpPr>
        <p:spPr>
          <a:xfrm flipV="1">
            <a:off x="7910513" y="4291011"/>
            <a:ext cx="1100137" cy="1243014"/>
          </a:xfrm>
          <a:custGeom>
            <a:avLst/>
            <a:gdLst>
              <a:gd name="connsiteX0" fmla="*/ 600075 w 600075"/>
              <a:gd name="connsiteY0" fmla="*/ 0 h 676275"/>
              <a:gd name="connsiteX1" fmla="*/ 271463 w 600075"/>
              <a:gd name="connsiteY1" fmla="*/ 276225 h 676275"/>
              <a:gd name="connsiteX2" fmla="*/ 0 w 600075"/>
              <a:gd name="connsiteY2" fmla="*/ 676275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0075" h="676275">
                <a:moveTo>
                  <a:pt x="600075" y="0"/>
                </a:moveTo>
                <a:cubicBezTo>
                  <a:pt x="485775" y="81756"/>
                  <a:pt x="371475" y="163513"/>
                  <a:pt x="271463" y="276225"/>
                </a:cubicBezTo>
                <a:cubicBezTo>
                  <a:pt x="171450" y="388938"/>
                  <a:pt x="85725" y="532606"/>
                  <a:pt x="0" y="676275"/>
                </a:cubicBezTo>
              </a:path>
            </a:pathLst>
          </a:custGeom>
          <a:noFill/>
          <a:ln w="76200">
            <a:solidFill>
              <a:srgbClr val="700A99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817BA5-26BB-B158-F5D3-1DAE42EACB14}"/>
              </a:ext>
            </a:extLst>
          </p:cNvPr>
          <p:cNvSpPr txBox="1"/>
          <p:nvPr/>
        </p:nvSpPr>
        <p:spPr>
          <a:xfrm>
            <a:off x="8943451" y="5385742"/>
            <a:ext cx="3115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rgbClr val="700A99"/>
                </a:solidFill>
              </a:rPr>
              <a:t>“Meaningful” images</a:t>
            </a:r>
          </a:p>
        </p:txBody>
      </p:sp>
    </p:spTree>
    <p:extLst>
      <p:ext uri="{BB962C8B-B14F-4D97-AF65-F5344CB8AC3E}">
        <p14:creationId xmlns:p14="http://schemas.microsoft.com/office/powerpoint/2010/main" val="3198624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172</Words>
  <Application>Microsoft Office PowerPoint</Application>
  <PresentationFormat>Widescreen</PresentationFormat>
  <Paragraphs>55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Cambria Math</vt:lpstr>
      <vt:lpstr>Ravie</vt:lpstr>
      <vt:lpstr>Office Theme</vt:lpstr>
      <vt:lpstr>Comfy Week !</vt:lpstr>
      <vt:lpstr>“A comfortable week with ComfyUI.”</vt:lpstr>
      <vt:lpstr>PowerPoint Presentation</vt:lpstr>
      <vt:lpstr>PowerPoint Presentation</vt:lpstr>
      <vt:lpstr>What is stable diffusion?</vt:lpstr>
      <vt:lpstr>Generation step by step</vt:lpstr>
      <vt:lpstr>What is a machine learning / artificial intelligence model?</vt:lpstr>
      <vt:lpstr>Random images vs Meaningful images</vt:lpstr>
      <vt:lpstr>Space of images</vt:lpstr>
      <vt:lpstr>Variational Auto Encoder</vt:lpstr>
      <vt:lpstr>Variational Auto Encoder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Dubois, Paul</dc:creator>
  <cp:lastModifiedBy>Dubois, Paul</cp:lastModifiedBy>
  <cp:revision>17</cp:revision>
  <dcterms:created xsi:type="dcterms:W3CDTF">2025-02-22T18:42:33Z</dcterms:created>
  <dcterms:modified xsi:type="dcterms:W3CDTF">2025-02-23T11:09:38Z</dcterms:modified>
</cp:coreProperties>
</file>

<file path=docProps/thumbnail.jpeg>
</file>